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1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DDC79E-748B-47E8-8D90-8F116B498790}" type="datetimeFigureOut">
              <a:rPr lang="en-US" smtClean="0"/>
              <a:pPr/>
              <a:t>20-May-19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5009F8-258E-4575-8C8D-F863585AD3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ACONITUM NAPELLUS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Prepared By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Dr.SREEJA.S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H.o.D</a:t>
            </a:r>
            <a:r>
              <a:rPr lang="en-US" dirty="0" smtClean="0">
                <a:solidFill>
                  <a:schemeClr val="bg1"/>
                </a:solidFill>
              </a:rPr>
              <a:t>, Dept of Homoeopathic Pharmacy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7772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History &amp; Introduction </a:t>
            </a:r>
          </a:p>
          <a:p>
            <a:r>
              <a:rPr lang="en-US" dirty="0" smtClean="0"/>
              <a:t>It is an extremely powerful and potentially </a:t>
            </a:r>
            <a:r>
              <a:rPr lang="en-US" b="1" dirty="0" smtClean="0"/>
              <a:t>toxic herb </a:t>
            </a:r>
          </a:p>
          <a:p>
            <a:r>
              <a:rPr lang="en-US" dirty="0" smtClean="0"/>
              <a:t>In traditional </a:t>
            </a:r>
            <a:r>
              <a:rPr lang="en-US" b="1" dirty="0" smtClean="0"/>
              <a:t>Chinese medicine, this is considered an effective stimulant for the Spleen and Kidneys, and is a favorite treatment for Malaise, General Weakness, Poor Circulation, Cancer and Heart Disease. </a:t>
            </a:r>
          </a:p>
          <a:p>
            <a:r>
              <a:rPr lang="en-US" dirty="0" smtClean="0"/>
              <a:t>Around the turn of the </a:t>
            </a:r>
            <a:r>
              <a:rPr lang="en-US" b="1" dirty="0" smtClean="0"/>
              <a:t>19th Century, Finley </a:t>
            </a:r>
            <a:r>
              <a:rPr lang="en-US" b="1" dirty="0" err="1" smtClean="0"/>
              <a:t>Ellingword</a:t>
            </a:r>
            <a:r>
              <a:rPr lang="en-US" b="1" dirty="0" smtClean="0"/>
              <a:t> M.D. declared that , “Aconite has become the greatest of the agents used by the profession in control of Fever.” </a:t>
            </a:r>
          </a:p>
          <a:p>
            <a:r>
              <a:rPr lang="en-US" dirty="0" smtClean="0"/>
              <a:t>Dr </a:t>
            </a:r>
            <a:r>
              <a:rPr lang="en-US" dirty="0" err="1" smtClean="0"/>
              <a:t>Ellingword</a:t>
            </a:r>
            <a:r>
              <a:rPr lang="en-US" dirty="0" smtClean="0"/>
              <a:t> also found that it could be extremely useful in the relief of </a:t>
            </a:r>
            <a:r>
              <a:rPr lang="en-US" b="1" dirty="0" smtClean="0"/>
              <a:t>acute pain.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poison is mainly in the root, although the other plant parts are poisonous too. The scientific name Aconite is derived from the word </a:t>
            </a:r>
            <a:r>
              <a:rPr lang="en-US" b="1" dirty="0" smtClean="0">
                <a:solidFill>
                  <a:srgbClr val="FF0000"/>
                </a:solidFill>
              </a:rPr>
              <a:t>AKONTION, </a:t>
            </a:r>
            <a:r>
              <a:rPr lang="en-US" b="1" dirty="0" smtClean="0"/>
              <a:t>meaning dart, as arrows or darts were frequently dipped into its poison. </a:t>
            </a:r>
          </a:p>
          <a:p>
            <a:r>
              <a:rPr lang="en-US" dirty="0" smtClean="0"/>
              <a:t>The specific name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Napellus</a:t>
            </a:r>
            <a:r>
              <a:rPr lang="en-US" b="1" dirty="0" smtClean="0"/>
              <a:t>” signifies a little turnip, Aconite is one of the deadliest and most rapidly acting poisons, </a:t>
            </a:r>
          </a:p>
          <a:p>
            <a:r>
              <a:rPr lang="en-US" dirty="0" smtClean="0"/>
              <a:t>It is one of </a:t>
            </a:r>
            <a:r>
              <a:rPr lang="en-US" b="1" dirty="0" smtClean="0"/>
              <a:t>Clarke’s A,B,C, Nurseries, others being Belladonna and </a:t>
            </a:r>
            <a:r>
              <a:rPr lang="en-US" b="1" dirty="0" err="1" smtClean="0"/>
              <a:t>Chamomilla</a:t>
            </a:r>
            <a:r>
              <a:rPr lang="en-US" b="1" dirty="0" smtClean="0"/>
              <a:t>. Aconite causes “turmoil in circulation”, Belladonna “turmoil in brain” and </a:t>
            </a:r>
            <a:r>
              <a:rPr lang="en-US" b="1" dirty="0" err="1" smtClean="0"/>
              <a:t>Chamomilla</a:t>
            </a:r>
            <a:r>
              <a:rPr lang="en-US" b="1" dirty="0" smtClean="0"/>
              <a:t> causes “turmoil in temperament”.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PHARMACOLOGICAL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Antipyretic</a:t>
            </a:r>
          </a:p>
          <a:p>
            <a:r>
              <a:rPr lang="en-US" b="1" dirty="0" smtClean="0"/>
              <a:t>Analgesic</a:t>
            </a:r>
          </a:p>
          <a:p>
            <a:r>
              <a:rPr lang="en-US" b="1" dirty="0" smtClean="0"/>
              <a:t>Sedative</a:t>
            </a:r>
          </a:p>
          <a:p>
            <a:r>
              <a:rPr lang="en-US" b="1" dirty="0" smtClean="0"/>
              <a:t>Vasodilator</a:t>
            </a:r>
          </a:p>
          <a:p>
            <a:r>
              <a:rPr lang="en-US" b="1" dirty="0" smtClean="0"/>
              <a:t>Emetic</a:t>
            </a:r>
          </a:p>
          <a:p>
            <a:r>
              <a:rPr lang="en-US" b="1" dirty="0" smtClean="0"/>
              <a:t>Diaphoretic</a:t>
            </a:r>
          </a:p>
          <a:p>
            <a:r>
              <a:rPr lang="en-US" b="1" dirty="0" smtClean="0"/>
              <a:t>Diuretic</a:t>
            </a:r>
          </a:p>
          <a:p>
            <a:r>
              <a:rPr lang="en-US" b="1" dirty="0" err="1" smtClean="0"/>
              <a:t>Antirheumatic</a:t>
            </a:r>
            <a:endParaRPr lang="en-US" b="1" dirty="0" smtClean="0"/>
          </a:p>
          <a:p>
            <a:r>
              <a:rPr lang="en-US" b="1" dirty="0" err="1" smtClean="0"/>
              <a:t>Antidiarrhoeic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PATHOPHYSIOLOGICAL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Heart  :</a:t>
            </a:r>
            <a:r>
              <a:rPr lang="en-US" b="1" dirty="0" smtClean="0"/>
              <a:t>	Stimulates the inhibitory centre of </a:t>
            </a:r>
            <a:r>
              <a:rPr lang="en-US" b="1" dirty="0" err="1" smtClean="0"/>
              <a:t>vagus</a:t>
            </a:r>
            <a:r>
              <a:rPr lang="en-US" b="1" dirty="0" smtClean="0"/>
              <a:t> . Later   </a:t>
            </a:r>
            <a:r>
              <a:rPr lang="en-US" b="1" dirty="0" err="1" smtClean="0"/>
              <a:t>vagus</a:t>
            </a:r>
            <a:r>
              <a:rPr lang="en-US" b="1" dirty="0" smtClean="0"/>
              <a:t> becomes exhausted and paralyzed .Reduces heart rate; lessens B.P. 	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Circulation </a:t>
            </a:r>
            <a:r>
              <a:rPr lang="en-US" b="1" dirty="0" smtClean="0"/>
              <a:t> :	Vasomotor paralysis leading to arteriolar dilatation ,	Tachycardia, Palpitation, Cardiac arrest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Central Nervous System </a:t>
            </a:r>
            <a:r>
              <a:rPr lang="en-US" b="1" dirty="0" smtClean="0"/>
              <a:t>:	At first stimulates and later paralyses the nerves of pain, touch and temperature, if applied to the skin, broken or unbroken, or to a mucous membrane .	Initially numbness and tingling in extremities followed by long continued anesthetic action 	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Temperature :</a:t>
            </a:r>
            <a:r>
              <a:rPr lang="en-US" b="1" dirty="0" smtClean="0"/>
              <a:t>	Initially depressed  and	Chilliness  extends  down the spine and sides 	</a:t>
            </a:r>
          </a:p>
          <a:p>
            <a:r>
              <a:rPr lang="en-US" dirty="0" smtClean="0"/>
              <a:t>Later on general constant heat  with	high rise of temperature 	</a:t>
            </a:r>
          </a:p>
          <a:p>
            <a:r>
              <a:rPr lang="en-US" dirty="0" smtClean="0"/>
              <a:t>Followed by diaphoresis  with	copious perspiration with lowering of temperature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Mucous Membrane 	Inflammation</a:t>
            </a:r>
            <a:r>
              <a:rPr lang="en-US" b="1" dirty="0" smtClean="0"/>
              <a:t>: 	</a:t>
            </a:r>
          </a:p>
          <a:p>
            <a:pPr>
              <a:buNone/>
            </a:pPr>
            <a:r>
              <a:rPr lang="en-US" b="1" dirty="0" smtClean="0"/>
              <a:t>   Respiratory tract    -	Influenza, cough and cold </a:t>
            </a:r>
          </a:p>
          <a:p>
            <a:pPr>
              <a:buNone/>
            </a:pPr>
            <a:r>
              <a:rPr lang="en-US" b="1" dirty="0" smtClean="0"/>
              <a:t>   G I Tract                  -	        Dysentery 	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Serous Membrane </a:t>
            </a:r>
            <a:r>
              <a:rPr lang="en-US" b="1" dirty="0" smtClean="0"/>
              <a:t>	Adhesive Inflammation 	Pleurisy, </a:t>
            </a:r>
            <a:r>
              <a:rPr lang="en-US" b="1" dirty="0" err="1" smtClean="0"/>
              <a:t>Pericarditis</a:t>
            </a:r>
            <a:r>
              <a:rPr lang="en-US" b="1" dirty="0" smtClean="0"/>
              <a:t>, Peritonitis 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Respiratory System </a:t>
            </a:r>
            <a:r>
              <a:rPr lang="en-US" b="1" dirty="0" smtClean="0"/>
              <a:t>:	Depression of Respiratory Centre .Respiration becomes slower and deeper 	</a:t>
            </a:r>
          </a:p>
          <a:p>
            <a:r>
              <a:rPr lang="en-US" dirty="0" smtClean="0"/>
              <a:t>Congestion and inflammation of lung </a:t>
            </a:r>
            <a:r>
              <a:rPr lang="en-US" b="1" dirty="0" smtClean="0"/>
              <a:t>,Pneumonia </a:t>
            </a:r>
            <a:r>
              <a:rPr lang="en-US" dirty="0" smtClean="0"/>
              <a:t>	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Stomach </a:t>
            </a:r>
            <a:r>
              <a:rPr lang="en-US" b="1" dirty="0" smtClean="0"/>
              <a:t>	Congestion and inflammation of gastric mucosa ,	Vomiting and Pain 	</a:t>
            </a:r>
          </a:p>
          <a:p>
            <a:r>
              <a:rPr lang="en-US" dirty="0" smtClean="0"/>
              <a:t>Neuralgia ,	Pain in abdomen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Tendons &amp; Fibrous Tissues </a:t>
            </a:r>
            <a:r>
              <a:rPr lang="en-US" b="1" dirty="0" smtClean="0"/>
              <a:t>: 	Rheumatoid inflammation ,	Pain and swelling of joints 	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Muscular System : </a:t>
            </a:r>
            <a:r>
              <a:rPr lang="en-US" b="1" dirty="0" smtClean="0"/>
              <a:t>	Increases the irritability of voluntary muscle , convulsions</a:t>
            </a:r>
          </a:p>
          <a:p>
            <a:r>
              <a:rPr lang="en-US" b="1" dirty="0" smtClean="0"/>
              <a:t>1 g of Aconite root produce dangerous symptoms.</a:t>
            </a:r>
          </a:p>
          <a:p>
            <a:r>
              <a:rPr lang="en-US" b="1" dirty="0" smtClean="0"/>
              <a:t>2 – 3 g  is  fatal</a:t>
            </a:r>
          </a:p>
          <a:p>
            <a:r>
              <a:rPr lang="en-US" b="1" dirty="0" smtClean="0"/>
              <a:t>Death occurs from respiratory failure or </a:t>
            </a:r>
            <a:r>
              <a:rPr lang="en-US" b="1" dirty="0" err="1" smtClean="0"/>
              <a:t>vascullar</a:t>
            </a:r>
            <a:r>
              <a:rPr lang="en-US" b="1" dirty="0" smtClean="0"/>
              <a:t> fibrillation. Consciousness is retained till death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 Physical </a:t>
            </a:r>
            <a:r>
              <a:rPr lang="en-US" b="1" dirty="0" smtClean="0"/>
              <a:t>	: 	Strong robust people with rigid fibers; dark hair and eyes; young person especially girls of a full, plethoric habit who lead a sedentary life; rosy; chubby and plethoric babies; persons who are easily affected by atmospheric changes 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Mental </a:t>
            </a:r>
            <a:r>
              <a:rPr lang="en-US" dirty="0" smtClean="0"/>
              <a:t>	: Nervous, Fearful and Sanguine  temperament 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Thermal </a:t>
            </a:r>
            <a:r>
              <a:rPr lang="en-US" dirty="0" smtClean="0"/>
              <a:t>	: 	Aconite seems to be a warm blooded patient 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Diathesis </a:t>
            </a:r>
            <a:r>
              <a:rPr lang="en-US" dirty="0" smtClean="0"/>
              <a:t>	: 	Scrofulous diathesis 	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Miasm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	: 	</a:t>
            </a:r>
            <a:r>
              <a:rPr lang="en-US" dirty="0" err="1" smtClean="0"/>
              <a:t>Psora</a:t>
            </a:r>
            <a:r>
              <a:rPr lang="en-US" dirty="0" smtClean="0"/>
              <a:t> is in the background 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CAUSATION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1. </a:t>
            </a:r>
            <a:r>
              <a:rPr lang="en-US" b="1" dirty="0" smtClean="0"/>
              <a:t>Exposure to dry cold air, dry north or west winds. 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Exposure to draughts of cold air while in perspiration </a:t>
            </a:r>
          </a:p>
          <a:p>
            <a:r>
              <a:rPr lang="en-US" dirty="0" smtClean="0"/>
              <a:t>3.Bad effects of </a:t>
            </a:r>
            <a:r>
              <a:rPr lang="en-US" b="1" dirty="0" smtClean="0"/>
              <a:t>checked perspiration </a:t>
            </a:r>
          </a:p>
          <a:p>
            <a:r>
              <a:rPr lang="en-US" dirty="0" smtClean="0"/>
              <a:t>4.From </a:t>
            </a:r>
            <a:r>
              <a:rPr lang="en-US" b="1" dirty="0" smtClean="0"/>
              <a:t>fear or excitement </a:t>
            </a:r>
          </a:p>
          <a:p>
            <a:r>
              <a:rPr lang="en-US" dirty="0" smtClean="0"/>
              <a:t>5.Effects of </a:t>
            </a:r>
            <a:r>
              <a:rPr lang="en-US" b="1" dirty="0" smtClean="0"/>
              <a:t>fright either immediate or remote </a:t>
            </a:r>
          </a:p>
          <a:p>
            <a:r>
              <a:rPr lang="en-US" dirty="0" smtClean="0"/>
              <a:t>6. </a:t>
            </a:r>
            <a:r>
              <a:rPr lang="en-US" b="1" dirty="0" smtClean="0"/>
              <a:t>Heat of sun </a:t>
            </a:r>
          </a:p>
          <a:p>
            <a:r>
              <a:rPr lang="en-US" dirty="0" smtClean="0"/>
              <a:t>7. From </a:t>
            </a:r>
            <a:r>
              <a:rPr lang="en-US" b="1" dirty="0" smtClean="0"/>
              <a:t>injury or surgical operations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Aconitum </a:t>
            </a:r>
            <a:r>
              <a:rPr lang="en-US" b="1" i="1" dirty="0" err="1" smtClean="0"/>
              <a:t>napellus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Synonym</a:t>
            </a:r>
            <a:r>
              <a:rPr lang="en-US" dirty="0" smtClean="0"/>
              <a:t>  - </a:t>
            </a:r>
            <a:r>
              <a:rPr lang="en-US" b="1" dirty="0" smtClean="0"/>
              <a:t>monk's-hood</a:t>
            </a:r>
            <a:r>
              <a:rPr lang="en-US" dirty="0" smtClean="0"/>
              <a:t>, aconite, </a:t>
            </a:r>
            <a:r>
              <a:rPr lang="en-US" dirty="0" err="1" smtClean="0"/>
              <a:t>wolfsbane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 Is a species of flowering plant in the </a:t>
            </a:r>
            <a:r>
              <a:rPr lang="en-US" dirty="0" smtClean="0">
                <a:solidFill>
                  <a:srgbClr val="FF0000"/>
                </a:solidFill>
              </a:rPr>
              <a:t>genus </a:t>
            </a:r>
            <a:r>
              <a:rPr lang="en-US" i="1" dirty="0" smtClean="0">
                <a:solidFill>
                  <a:srgbClr val="FF0000"/>
                </a:solidFill>
              </a:rPr>
              <a:t>Aconitum</a:t>
            </a:r>
            <a:r>
              <a:rPr lang="en-US" dirty="0" smtClean="0"/>
              <a:t> of the </a:t>
            </a:r>
            <a:r>
              <a:rPr lang="en-US" dirty="0" smtClean="0">
                <a:solidFill>
                  <a:srgbClr val="FF0000"/>
                </a:solidFill>
              </a:rPr>
              <a:t>family  </a:t>
            </a:r>
            <a:r>
              <a:rPr lang="en-US" dirty="0" err="1" smtClean="0">
                <a:solidFill>
                  <a:srgbClr val="FF0000"/>
                </a:solidFill>
              </a:rPr>
              <a:t>Ranunculaceae</a:t>
            </a:r>
            <a:r>
              <a:rPr lang="en-US" dirty="0" smtClean="0"/>
              <a:t>, native  and endemic  to western and central Europe.</a:t>
            </a:r>
          </a:p>
          <a:p>
            <a:r>
              <a:rPr lang="en-US" dirty="0" smtClean="0"/>
              <a:t>It is a </a:t>
            </a:r>
            <a:r>
              <a:rPr lang="en-US" dirty="0" smtClean="0">
                <a:solidFill>
                  <a:srgbClr val="FF0000"/>
                </a:solidFill>
              </a:rPr>
              <a:t>herbaceous  perennial plant</a:t>
            </a:r>
            <a:r>
              <a:rPr lang="en-US" dirty="0" smtClean="0"/>
              <a:t> growing to 1 </a:t>
            </a:r>
            <a:r>
              <a:rPr lang="en-US" dirty="0" err="1" smtClean="0"/>
              <a:t>metre</a:t>
            </a:r>
            <a:r>
              <a:rPr lang="en-US" dirty="0" smtClean="0"/>
              <a:t> tall, with hairless stems and leaves. The </a:t>
            </a:r>
            <a:r>
              <a:rPr lang="en-US" dirty="0" smtClean="0">
                <a:solidFill>
                  <a:srgbClr val="FF0000"/>
                </a:solidFill>
              </a:rPr>
              <a:t>leaves  </a:t>
            </a:r>
            <a:r>
              <a:rPr lang="en-US" dirty="0" smtClean="0"/>
              <a:t>are rounded, </a:t>
            </a:r>
          </a:p>
          <a:p>
            <a:pPr>
              <a:buNone/>
            </a:pPr>
            <a:r>
              <a:rPr lang="en-US" dirty="0" smtClean="0"/>
              <a:t>    5–10 cm diameter, </a:t>
            </a:r>
            <a:r>
              <a:rPr lang="en-US" dirty="0" err="1" smtClean="0"/>
              <a:t>palmately</a:t>
            </a:r>
            <a:r>
              <a:rPr lang="en-US" dirty="0" smtClean="0"/>
              <a:t> divided into five to seven deeply lobed segments. The </a:t>
            </a:r>
            <a:r>
              <a:rPr lang="en-US" dirty="0" smtClean="0">
                <a:solidFill>
                  <a:srgbClr val="FF0000"/>
                </a:solidFill>
              </a:rPr>
              <a:t>flowers  </a:t>
            </a:r>
            <a:r>
              <a:rPr lang="en-US" dirty="0" smtClean="0"/>
              <a:t>are dark purple to bluish-purple, narrow oblong helmet-shaped, 1–2 cm tall.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SIGNS &amp;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en-US" b="1" dirty="0" smtClean="0"/>
              <a:t>Sudden and Violent: </a:t>
            </a:r>
            <a:r>
              <a:rPr lang="en-US" b="1" i="1" dirty="0" smtClean="0"/>
              <a:t>Acute, sudden and violent invasion calls for it. </a:t>
            </a:r>
          </a:p>
          <a:p>
            <a:r>
              <a:rPr lang="en-US" dirty="0" smtClean="0"/>
              <a:t>All the acute cases occur suddenly and with great intensity e.g. influenza, cholera, fevers, acute inflammations and even sudden blindness. </a:t>
            </a:r>
          </a:p>
          <a:p>
            <a:r>
              <a:rPr lang="en-US" dirty="0" smtClean="0"/>
              <a:t>2. Especially suited to </a:t>
            </a:r>
            <a:r>
              <a:rPr lang="en-US" b="1" dirty="0" smtClean="0"/>
              <a:t>congestive stage of inflammation before localization takes place. 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Tension: Dr Hughes, “Tension” Emotional and mental tension Muscular tension, as in tetanus, convulsions; tension of involuntary muscles, as in cardiac spasm; tension of the semi-involuntary muscle of respiration as in asthma.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4. </a:t>
            </a:r>
            <a:r>
              <a:rPr lang="en-US" b="1" dirty="0" smtClean="0"/>
              <a:t>Fear: Fear is etched upon one’s countenance: Fear of dark, Fear of crowds, Fear to cross the streets, Fear of Death during pregnancy. </a:t>
            </a:r>
          </a:p>
          <a:p>
            <a:r>
              <a:rPr lang="en-US" b="1" dirty="0" smtClean="0"/>
              <a:t>    Fear of Death: </a:t>
            </a:r>
            <a:r>
              <a:rPr lang="en-US" b="1" i="1" dirty="0" smtClean="0"/>
              <a:t>Predicts the day and hour of his death.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Fright</a:t>
            </a:r>
            <a:r>
              <a:rPr lang="en-US" b="1" dirty="0" smtClean="0"/>
              <a:t>: Threatened abortion from fright or anger, amenorrhea after fright; </a:t>
            </a:r>
            <a:r>
              <a:rPr lang="en-US" b="1" i="1" dirty="0" smtClean="0"/>
              <a:t>vertigo after fright. </a:t>
            </a:r>
          </a:p>
          <a:p>
            <a:r>
              <a:rPr lang="en-US" i="1" dirty="0" smtClean="0"/>
              <a:t>6. </a:t>
            </a:r>
            <a:r>
              <a:rPr lang="en-US" b="1" i="1" dirty="0" smtClean="0">
                <a:solidFill>
                  <a:srgbClr val="FF0000"/>
                </a:solidFill>
              </a:rPr>
              <a:t>Mental anxiety</a:t>
            </a:r>
            <a:r>
              <a:rPr lang="en-US" b="1" i="1" dirty="0" smtClean="0"/>
              <a:t>, worry and fear accompany the most trivial ailment. </a:t>
            </a:r>
          </a:p>
          <a:p>
            <a:r>
              <a:rPr lang="en-US" dirty="0" smtClean="0"/>
              <a:t>7. </a:t>
            </a:r>
            <a:r>
              <a:rPr lang="en-US" b="1" dirty="0" smtClean="0">
                <a:solidFill>
                  <a:srgbClr val="FF0000"/>
                </a:solidFill>
              </a:rPr>
              <a:t>Restlessness</a:t>
            </a:r>
            <a:r>
              <a:rPr lang="en-US" b="1" dirty="0" smtClean="0"/>
              <a:t>: </a:t>
            </a:r>
            <a:r>
              <a:rPr lang="en-US" b="1" i="1" dirty="0" smtClean="0"/>
              <a:t>“Anxious restlessness”, i.e. restlessness accompanied by anxiety; does everything in great haste must change position often; during fever intense nervous restlessness with tossing about in agony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8. </a:t>
            </a:r>
            <a:r>
              <a:rPr lang="en-US" b="1" dirty="0" smtClean="0">
                <a:solidFill>
                  <a:srgbClr val="FF0000"/>
                </a:solidFill>
              </a:rPr>
              <a:t>Hypersensitivity</a:t>
            </a:r>
            <a:r>
              <a:rPr lang="en-US" b="1" dirty="0" smtClean="0"/>
              <a:t>: </a:t>
            </a:r>
            <a:r>
              <a:rPr lang="en-US" b="1" i="1" dirty="0" smtClean="0"/>
              <a:t>To pain, touch, sound, smell </a:t>
            </a:r>
          </a:p>
          <a:p>
            <a:endParaRPr lang="en-US" b="1" i="1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Pain </a:t>
            </a:r>
            <a:r>
              <a:rPr lang="en-US" b="1" i="1" dirty="0" smtClean="0"/>
              <a:t>	: 	Pains are intolerable, drives him crazy, patient screams with pain; pains are always attended with restlessness and numbness; worse at night 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9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Burning</a:t>
            </a:r>
            <a:r>
              <a:rPr lang="en-US" b="1" dirty="0" smtClean="0"/>
              <a:t>: </a:t>
            </a:r>
            <a:r>
              <a:rPr lang="en-US" b="1" i="1" dirty="0" smtClean="0"/>
              <a:t>Burning runs all through the remedy. Burning heat in fever, burning in head, as if there were burning water in brain; burning in spine; burning during </a:t>
            </a:r>
            <a:r>
              <a:rPr lang="en-US" b="1" i="1" dirty="0" err="1" smtClean="0"/>
              <a:t>micturition</a:t>
            </a:r>
            <a:r>
              <a:rPr lang="en-US" b="1" i="1" dirty="0" smtClean="0"/>
              <a:t> with scanty urination; burning thirst. </a:t>
            </a:r>
          </a:p>
          <a:p>
            <a:r>
              <a:rPr lang="en-US" dirty="0" smtClean="0"/>
              <a:t>10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Numbness and tingling</a:t>
            </a:r>
            <a:r>
              <a:rPr lang="en-US" b="1" dirty="0" smtClean="0"/>
              <a:t>: </a:t>
            </a:r>
            <a:r>
              <a:rPr lang="en-US" b="1" i="1" dirty="0" smtClean="0"/>
              <a:t>Pains are accompanied by numbness and tingling; paralysis accompanied by coldness, numbness and tingling, neuralgia especially of left side with numbness, tingling and restlessness </a:t>
            </a:r>
            <a:r>
              <a:rPr lang="en-US" b="1" i="1" dirty="0" err="1" smtClean="0"/>
              <a:t>ss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11. </a:t>
            </a:r>
            <a:r>
              <a:rPr lang="en-US" b="1" dirty="0" smtClean="0">
                <a:solidFill>
                  <a:srgbClr val="FF0000"/>
                </a:solidFill>
              </a:rPr>
              <a:t>Unquenchable burning thirst</a:t>
            </a:r>
            <a:r>
              <a:rPr lang="en-US" b="1" dirty="0" smtClean="0"/>
              <a:t> for </a:t>
            </a:r>
            <a:r>
              <a:rPr lang="en-US" b="1" i="1" dirty="0" smtClean="0"/>
              <a:t>large quantities of cold water. (</a:t>
            </a:r>
            <a:r>
              <a:rPr lang="en-US" b="1" i="1" dirty="0" err="1" smtClean="0"/>
              <a:t>Ars</a:t>
            </a:r>
            <a:r>
              <a:rPr lang="en-US" b="1" i="1" dirty="0" smtClean="0"/>
              <a:t>: Thirst for small quantities of cold water at short intervals; </a:t>
            </a:r>
            <a:r>
              <a:rPr lang="en-US" b="1" i="1" dirty="0" err="1" smtClean="0"/>
              <a:t>Bry</a:t>
            </a:r>
            <a:r>
              <a:rPr lang="en-US" b="1" i="1" dirty="0" smtClean="0"/>
              <a:t>: Thirst for large quantities of cold water at long intervals) </a:t>
            </a:r>
          </a:p>
          <a:p>
            <a:r>
              <a:rPr lang="en-US" dirty="0" smtClean="0"/>
              <a:t>12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Skin dry and hot</a:t>
            </a:r>
            <a:r>
              <a:rPr lang="en-US" b="1" dirty="0" smtClean="0"/>
              <a:t>: during fever face red , or pale and red alternately; </a:t>
            </a:r>
            <a:r>
              <a:rPr lang="en-US" b="1" i="1" dirty="0" smtClean="0"/>
              <a:t>sweat scanty, only on uncovered parts (covered parts – Belladonna) </a:t>
            </a:r>
          </a:p>
          <a:p>
            <a:r>
              <a:rPr lang="en-US" dirty="0" smtClean="0"/>
              <a:t>13. </a:t>
            </a:r>
            <a:r>
              <a:rPr lang="en-US" b="1" dirty="0" smtClean="0">
                <a:solidFill>
                  <a:srgbClr val="FF0000"/>
                </a:solidFill>
              </a:rPr>
              <a:t>Hemorrhage: </a:t>
            </a:r>
            <a:r>
              <a:rPr lang="en-US" b="1" dirty="0" smtClean="0"/>
              <a:t>Profuse; bright red, from nose, lungs, stomach; bleeding piles with heat and sharp stitches, sudden severe pain in stomach with gagging, retching and vomiting of blood.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14. </a:t>
            </a:r>
            <a:r>
              <a:rPr lang="en-US" b="1" dirty="0" smtClean="0">
                <a:solidFill>
                  <a:srgbClr val="FF0000"/>
                </a:solidFill>
              </a:rPr>
              <a:t>Modalities: </a:t>
            </a:r>
          </a:p>
          <a:p>
            <a:r>
              <a:rPr lang="en-US" b="1" dirty="0" smtClean="0"/>
              <a:t>Aggravation: evening, night, warm room, lying on affected side; from music, tobacco smoke, when rising from bed, dry cold air. </a:t>
            </a:r>
          </a:p>
          <a:p>
            <a:r>
              <a:rPr lang="en-US" b="1" dirty="0" smtClean="0"/>
              <a:t>Amelioration: In the open air. Perspiration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native to Asia and North America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ALKALOID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err="1" smtClean="0">
                <a:solidFill>
                  <a:srgbClr val="C00000"/>
                </a:solidFill>
              </a:rPr>
              <a:t>Aconitine</a:t>
            </a: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is a potent neurotoxin that  opens 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tetrodotoxin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/>
              <a:t>sensitive sodium channels. It increases influx of sodium through these channels and delays </a:t>
            </a:r>
            <a:r>
              <a:rPr lang="en-US" dirty="0" err="1" smtClean="0"/>
              <a:t>repolarization</a:t>
            </a:r>
            <a:r>
              <a:rPr lang="en-US" dirty="0" smtClean="0"/>
              <a:t>, thus increasing excitability and promoting ventricular </a:t>
            </a:r>
            <a:r>
              <a:rPr lang="en-US" dirty="0" err="1" smtClean="0"/>
              <a:t>dysrhythmias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ACONITUM NAPELLUS</a:t>
            </a:r>
            <a:endParaRPr lang="en-US" dirty="0"/>
          </a:p>
        </p:txBody>
      </p:sp>
      <p:pic>
        <p:nvPicPr>
          <p:cNvPr id="1026" name="Picture 2" descr="C:\Documents and Settings\Hcl\Desktop\aconit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1" y="1828801"/>
            <a:ext cx="59436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ACONITE FLOWER</a:t>
            </a:r>
            <a:endParaRPr lang="en-US" dirty="0"/>
          </a:p>
        </p:txBody>
      </p:sp>
      <p:pic>
        <p:nvPicPr>
          <p:cNvPr id="2050" name="Picture 2" descr="C:\Documents and Settings\Hcl\Desktop\aco fl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905000"/>
            <a:ext cx="63246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ACONITE LEAF</a:t>
            </a:r>
            <a:endParaRPr lang="en-US" dirty="0"/>
          </a:p>
        </p:txBody>
      </p:sp>
      <p:pic>
        <p:nvPicPr>
          <p:cNvPr id="3074" name="Picture 2" descr="C:\Documents and Settings\Hcl\Desktop\aconi lea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6629400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ACONITE ROOT</a:t>
            </a:r>
            <a:endParaRPr lang="en-US" dirty="0"/>
          </a:p>
        </p:txBody>
      </p:sp>
      <p:pic>
        <p:nvPicPr>
          <p:cNvPr id="4098" name="Picture 2" descr="C:\Documents and Settings\Hcl\Desktop\roo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6096000" cy="4648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ACONITE ROOT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0"/>
            <a:ext cx="6172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Common Name: Monkshood, aconite, blue rocket, </a:t>
            </a:r>
            <a:r>
              <a:rPr lang="en-US" b="1" dirty="0" err="1" smtClean="0"/>
              <a:t>cockoo's</a:t>
            </a:r>
            <a:r>
              <a:rPr lang="en-US" b="1" dirty="0" smtClean="0"/>
              <a:t> cap, friar's cap, garden monkshood, garden wolfs bane, helmet- flower, monkshood, poison aconite, </a:t>
            </a:r>
          </a:p>
          <a:p>
            <a:r>
              <a:rPr lang="en-US" b="1" dirty="0" smtClean="0"/>
              <a:t>Family: </a:t>
            </a:r>
            <a:r>
              <a:rPr lang="en-US" b="1" dirty="0" err="1" smtClean="0"/>
              <a:t>Ranunculaceae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Habitat: Grows in the Mountain Districts all over Europe. </a:t>
            </a:r>
          </a:p>
          <a:p>
            <a:r>
              <a:rPr lang="en-US" b="1" dirty="0" smtClean="0"/>
              <a:t>Preparation: Q is prepared from the entire plant except the roots, its collected during the flowering season. </a:t>
            </a:r>
          </a:p>
          <a:p>
            <a:r>
              <a:rPr lang="en-US" b="1" dirty="0" smtClean="0"/>
              <a:t>Proved by: Dr Samuel Hahnemann 1805.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861</Words>
  <Application>Microsoft Office PowerPoint</Application>
  <PresentationFormat>On-screen Show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ACONITUM NAPELLUS</vt:lpstr>
      <vt:lpstr>Aconitum napellus</vt:lpstr>
      <vt:lpstr> </vt:lpstr>
      <vt:lpstr>ACONITUM NAPELLUS</vt:lpstr>
      <vt:lpstr>ACONITE FLOWER</vt:lpstr>
      <vt:lpstr>ACONITE LEAF</vt:lpstr>
      <vt:lpstr>ACONITE ROOT</vt:lpstr>
      <vt:lpstr>ACONITE ROOT</vt:lpstr>
      <vt:lpstr>Slide 9</vt:lpstr>
      <vt:lpstr>Slide 10</vt:lpstr>
      <vt:lpstr>Slide 11</vt:lpstr>
      <vt:lpstr>PHARMACOLOGICAL ACTION</vt:lpstr>
      <vt:lpstr>PATHOPHYSIOLOGICAL ACTION</vt:lpstr>
      <vt:lpstr>Slide 14</vt:lpstr>
      <vt:lpstr>Slide 15</vt:lpstr>
      <vt:lpstr>Slide 16</vt:lpstr>
      <vt:lpstr>Slide 17</vt:lpstr>
      <vt:lpstr>CONSTITUTION</vt:lpstr>
      <vt:lpstr>CAUSATION</vt:lpstr>
      <vt:lpstr>SIGNS &amp; SYMPTOMS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ACONITUM NAPELLUS</dc:title>
  <dc:creator>Saradha Krishna</dc:creator>
  <cp:lastModifiedBy>Windows</cp:lastModifiedBy>
  <cp:revision>40</cp:revision>
  <dcterms:created xsi:type="dcterms:W3CDTF">2015-09-12T04:38:11Z</dcterms:created>
  <dcterms:modified xsi:type="dcterms:W3CDTF">2019-05-20T03:53:46Z</dcterms:modified>
</cp:coreProperties>
</file>